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59" r:id="rId2"/>
    <p:sldId id="258" r:id="rId3"/>
    <p:sldId id="261" r:id="rId4"/>
    <p:sldId id="262" r:id="rId5"/>
    <p:sldId id="263"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9545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97" autoAdjust="0"/>
    <p:restoredTop sz="94660"/>
  </p:normalViewPr>
  <p:slideViewPr>
    <p:cSldViewPr snapToGrid="0">
      <p:cViewPr varScale="1">
        <p:scale>
          <a:sx n="124" d="100"/>
          <a:sy n="124" d="100"/>
        </p:scale>
        <p:origin x="520" y="1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A7854BA-B193-474C-ABE7-7D8C8FBFDA42}" type="datetimeFigureOut">
              <a:rPr lang="en-US" smtClean="0"/>
              <a:t>10/20/20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60DA4FC-8034-455C-8828-F7EF1CD142C7}" type="slidenum">
              <a:rPr lang="en-US" smtClean="0"/>
              <a:t>‹#›</a:t>
            </a:fld>
            <a:endParaRPr lang="en-US"/>
          </a:p>
        </p:txBody>
      </p:sp>
    </p:spTree>
    <p:extLst>
      <p:ext uri="{BB962C8B-B14F-4D97-AF65-F5344CB8AC3E}">
        <p14:creationId xmlns:p14="http://schemas.microsoft.com/office/powerpoint/2010/main" val="21954453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ABA49E8-968B-4182-BF69-3CD17E319F59}" type="slidenum">
              <a:rPr lang="en-US" smtClean="0"/>
              <a:t>1</a:t>
            </a:fld>
            <a:endParaRPr lang="en-US"/>
          </a:p>
        </p:txBody>
      </p:sp>
    </p:spTree>
    <p:extLst>
      <p:ext uri="{BB962C8B-B14F-4D97-AF65-F5344CB8AC3E}">
        <p14:creationId xmlns:p14="http://schemas.microsoft.com/office/powerpoint/2010/main" val="9167216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39469AC5-27E9-4EDF-9D37-2DAA7EAC003E}" type="datetimeFigureOut">
              <a:rPr lang="en-US" smtClean="0"/>
              <a:t>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BA3CCF-EF65-4DD3-8CCA-85E59D8C7025}" type="slidenum">
              <a:rPr lang="en-US" smtClean="0"/>
              <a:t>‹#›</a:t>
            </a:fld>
            <a:endParaRPr lang="en-US"/>
          </a:p>
        </p:txBody>
      </p:sp>
    </p:spTree>
    <p:extLst>
      <p:ext uri="{BB962C8B-B14F-4D97-AF65-F5344CB8AC3E}">
        <p14:creationId xmlns:p14="http://schemas.microsoft.com/office/powerpoint/2010/main" val="23844687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9469AC5-27E9-4EDF-9D37-2DAA7EAC003E}" type="datetimeFigureOut">
              <a:rPr lang="en-US" smtClean="0"/>
              <a:t>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BA3CCF-EF65-4DD3-8CCA-85E59D8C7025}" type="slidenum">
              <a:rPr lang="en-US" smtClean="0"/>
              <a:t>‹#›</a:t>
            </a:fld>
            <a:endParaRPr lang="en-US"/>
          </a:p>
        </p:txBody>
      </p:sp>
    </p:spTree>
    <p:extLst>
      <p:ext uri="{BB962C8B-B14F-4D97-AF65-F5344CB8AC3E}">
        <p14:creationId xmlns:p14="http://schemas.microsoft.com/office/powerpoint/2010/main" val="19053617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9469AC5-27E9-4EDF-9D37-2DAA7EAC003E}" type="datetimeFigureOut">
              <a:rPr lang="en-US" smtClean="0"/>
              <a:t>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BA3CCF-EF65-4DD3-8CCA-85E59D8C7025}" type="slidenum">
              <a:rPr lang="en-US" smtClean="0"/>
              <a:t>‹#›</a:t>
            </a:fld>
            <a:endParaRPr lang="en-US"/>
          </a:p>
        </p:txBody>
      </p:sp>
    </p:spTree>
    <p:extLst>
      <p:ext uri="{BB962C8B-B14F-4D97-AF65-F5344CB8AC3E}">
        <p14:creationId xmlns:p14="http://schemas.microsoft.com/office/powerpoint/2010/main" val="42717192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9469AC5-27E9-4EDF-9D37-2DAA7EAC003E}" type="datetimeFigureOut">
              <a:rPr lang="en-US" smtClean="0"/>
              <a:t>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BA3CCF-EF65-4DD3-8CCA-85E59D8C7025}" type="slidenum">
              <a:rPr lang="en-US" smtClean="0"/>
              <a:t>‹#›</a:t>
            </a:fld>
            <a:endParaRPr lang="en-US"/>
          </a:p>
        </p:txBody>
      </p:sp>
    </p:spTree>
    <p:extLst>
      <p:ext uri="{BB962C8B-B14F-4D97-AF65-F5344CB8AC3E}">
        <p14:creationId xmlns:p14="http://schemas.microsoft.com/office/powerpoint/2010/main" val="26591134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9469AC5-27E9-4EDF-9D37-2DAA7EAC003E}" type="datetimeFigureOut">
              <a:rPr lang="en-US" smtClean="0"/>
              <a:t>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BA3CCF-EF65-4DD3-8CCA-85E59D8C7025}" type="slidenum">
              <a:rPr lang="en-US" smtClean="0"/>
              <a:t>‹#›</a:t>
            </a:fld>
            <a:endParaRPr lang="en-US"/>
          </a:p>
        </p:txBody>
      </p:sp>
    </p:spTree>
    <p:extLst>
      <p:ext uri="{BB962C8B-B14F-4D97-AF65-F5344CB8AC3E}">
        <p14:creationId xmlns:p14="http://schemas.microsoft.com/office/powerpoint/2010/main" val="21637878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9469AC5-27E9-4EDF-9D37-2DAA7EAC003E}" type="datetimeFigureOut">
              <a:rPr lang="en-US" smtClean="0"/>
              <a:t>10/20/20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BA3CCF-EF65-4DD3-8CCA-85E59D8C7025}" type="slidenum">
              <a:rPr lang="en-US" smtClean="0"/>
              <a:t>‹#›</a:t>
            </a:fld>
            <a:endParaRPr lang="en-US"/>
          </a:p>
        </p:txBody>
      </p:sp>
    </p:spTree>
    <p:extLst>
      <p:ext uri="{BB962C8B-B14F-4D97-AF65-F5344CB8AC3E}">
        <p14:creationId xmlns:p14="http://schemas.microsoft.com/office/powerpoint/2010/main" val="11423130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9469AC5-27E9-4EDF-9D37-2DAA7EAC003E}" type="datetimeFigureOut">
              <a:rPr lang="en-US" smtClean="0"/>
              <a:t>10/20/20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8BA3CCF-EF65-4DD3-8CCA-85E59D8C7025}" type="slidenum">
              <a:rPr lang="en-US" smtClean="0"/>
              <a:t>‹#›</a:t>
            </a:fld>
            <a:endParaRPr lang="en-US"/>
          </a:p>
        </p:txBody>
      </p:sp>
    </p:spTree>
    <p:extLst>
      <p:ext uri="{BB962C8B-B14F-4D97-AF65-F5344CB8AC3E}">
        <p14:creationId xmlns:p14="http://schemas.microsoft.com/office/powerpoint/2010/main" val="1771761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9469AC5-27E9-4EDF-9D37-2DAA7EAC003E}" type="datetimeFigureOut">
              <a:rPr lang="en-US" smtClean="0"/>
              <a:t>10/20/20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8BA3CCF-EF65-4DD3-8CCA-85E59D8C7025}" type="slidenum">
              <a:rPr lang="en-US" smtClean="0"/>
              <a:t>‹#›</a:t>
            </a:fld>
            <a:endParaRPr lang="en-US"/>
          </a:p>
        </p:txBody>
      </p:sp>
    </p:spTree>
    <p:extLst>
      <p:ext uri="{BB962C8B-B14F-4D97-AF65-F5344CB8AC3E}">
        <p14:creationId xmlns:p14="http://schemas.microsoft.com/office/powerpoint/2010/main" val="18430615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9469AC5-27E9-4EDF-9D37-2DAA7EAC003E}" type="datetimeFigureOut">
              <a:rPr lang="en-US" smtClean="0"/>
              <a:t>10/20/20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8BA3CCF-EF65-4DD3-8CCA-85E59D8C7025}" type="slidenum">
              <a:rPr lang="en-US" smtClean="0"/>
              <a:t>‹#›</a:t>
            </a:fld>
            <a:endParaRPr lang="en-US"/>
          </a:p>
        </p:txBody>
      </p:sp>
    </p:spTree>
    <p:extLst>
      <p:ext uri="{BB962C8B-B14F-4D97-AF65-F5344CB8AC3E}">
        <p14:creationId xmlns:p14="http://schemas.microsoft.com/office/powerpoint/2010/main" val="24639820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9469AC5-27E9-4EDF-9D37-2DAA7EAC003E}" type="datetimeFigureOut">
              <a:rPr lang="en-US" smtClean="0"/>
              <a:t>10/20/20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BA3CCF-EF65-4DD3-8CCA-85E59D8C7025}" type="slidenum">
              <a:rPr lang="en-US" smtClean="0"/>
              <a:t>‹#›</a:t>
            </a:fld>
            <a:endParaRPr lang="en-US"/>
          </a:p>
        </p:txBody>
      </p:sp>
    </p:spTree>
    <p:extLst>
      <p:ext uri="{BB962C8B-B14F-4D97-AF65-F5344CB8AC3E}">
        <p14:creationId xmlns:p14="http://schemas.microsoft.com/office/powerpoint/2010/main" val="29191532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9469AC5-27E9-4EDF-9D37-2DAA7EAC003E}" type="datetimeFigureOut">
              <a:rPr lang="en-US" smtClean="0"/>
              <a:t>10/20/20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BA3CCF-EF65-4DD3-8CCA-85E59D8C7025}" type="slidenum">
              <a:rPr lang="en-US" smtClean="0"/>
              <a:t>‹#›</a:t>
            </a:fld>
            <a:endParaRPr lang="en-US"/>
          </a:p>
        </p:txBody>
      </p:sp>
    </p:spTree>
    <p:extLst>
      <p:ext uri="{BB962C8B-B14F-4D97-AF65-F5344CB8AC3E}">
        <p14:creationId xmlns:p14="http://schemas.microsoft.com/office/powerpoint/2010/main" val="22187107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9469AC5-27E9-4EDF-9D37-2DAA7EAC003E}" type="datetimeFigureOut">
              <a:rPr lang="en-US" smtClean="0"/>
              <a:t>10/20/20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BA3CCF-EF65-4DD3-8CCA-85E59D8C7025}" type="slidenum">
              <a:rPr lang="en-US" smtClean="0"/>
              <a:t>‹#›</a:t>
            </a:fld>
            <a:endParaRPr lang="en-US"/>
          </a:p>
        </p:txBody>
      </p:sp>
    </p:spTree>
    <p:extLst>
      <p:ext uri="{BB962C8B-B14F-4D97-AF65-F5344CB8AC3E}">
        <p14:creationId xmlns:p14="http://schemas.microsoft.com/office/powerpoint/2010/main" val="30064346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1" y="0"/>
            <a:ext cx="12192001" cy="6858000"/>
          </a:xfrm>
          <a:prstGeom prst="rect">
            <a:avLst/>
          </a:prstGeom>
          <a:solidFill>
            <a:srgbClr val="49545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2" name="Flowchart: Manual Input 1"/>
          <p:cNvSpPr/>
          <p:nvPr/>
        </p:nvSpPr>
        <p:spPr>
          <a:xfrm rot="5400000">
            <a:off x="4192695" y="-2214809"/>
            <a:ext cx="2020877" cy="10406271"/>
          </a:xfrm>
          <a:custGeom>
            <a:avLst/>
            <a:gdLst>
              <a:gd name="connsiteX0" fmla="*/ 0 w 10000"/>
              <a:gd name="connsiteY0" fmla="*/ 200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2000 h 10000"/>
              <a:gd name="connsiteX0" fmla="*/ 51 w 10000"/>
              <a:gd name="connsiteY0" fmla="*/ 1150 h 10000"/>
              <a:gd name="connsiteX1" fmla="*/ 10000 w 10000"/>
              <a:gd name="connsiteY1" fmla="*/ 0 h 10000"/>
              <a:gd name="connsiteX2" fmla="*/ 10000 w 10000"/>
              <a:gd name="connsiteY2" fmla="*/ 10000 h 10000"/>
              <a:gd name="connsiteX3" fmla="*/ 0 w 10000"/>
              <a:gd name="connsiteY3" fmla="*/ 10000 h 10000"/>
              <a:gd name="connsiteX4" fmla="*/ 51 w 10000"/>
              <a:gd name="connsiteY4" fmla="*/ 115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00" h="10000">
                <a:moveTo>
                  <a:pt x="51" y="1150"/>
                </a:moveTo>
                <a:lnTo>
                  <a:pt x="10000" y="0"/>
                </a:lnTo>
                <a:lnTo>
                  <a:pt x="10000" y="10000"/>
                </a:lnTo>
                <a:lnTo>
                  <a:pt x="0" y="10000"/>
                </a:lnTo>
                <a:lnTo>
                  <a:pt x="51" y="1150"/>
                </a:lnTo>
                <a:close/>
              </a:path>
            </a:pathLst>
          </a:custGeom>
          <a:solidFill>
            <a:srgbClr val="87A6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9" name="Picture 8">
            <a:extLst>
              <a:ext uri="{C183D7F6-B498-43B3-948B-1728B52AA6E4}">
                <adec:decorative xmlns:adec="http://schemas.microsoft.com/office/drawing/2017/decorative" val="1"/>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t="34659" b="33045"/>
          <a:stretch/>
        </p:blipFill>
        <p:spPr bwMode="auto">
          <a:xfrm>
            <a:off x="686479" y="627472"/>
            <a:ext cx="2966110" cy="958517"/>
          </a:xfrm>
          <a:prstGeom prst="rect">
            <a:avLst/>
          </a:prstGeom>
          <a:ln>
            <a:noFill/>
          </a:ln>
          <a:extLst>
            <a:ext uri="{53640926-AAD7-44D8-BBD7-CCE9431645EC}">
              <a14:shadowObscured xmlns:a14="http://schemas.microsoft.com/office/drawing/2010/main"/>
            </a:ext>
          </a:extLst>
        </p:spPr>
      </p:pic>
      <p:sp>
        <p:nvSpPr>
          <p:cNvPr id="10" name="Text Box 2"/>
          <p:cNvSpPr txBox="1">
            <a:spLocks noChangeArrowheads="1"/>
          </p:cNvSpPr>
          <p:nvPr/>
        </p:nvSpPr>
        <p:spPr bwMode="auto">
          <a:xfrm>
            <a:off x="114300" y="2110525"/>
            <a:ext cx="9429750" cy="1810162"/>
          </a:xfrm>
          <a:prstGeom prst="rect">
            <a:avLst/>
          </a:prstGeom>
          <a:noFill/>
          <a:ln w="9525">
            <a:noFill/>
            <a:miter lim="800000"/>
            <a:headEnd/>
            <a:tailEnd/>
          </a:ln>
        </p:spPr>
        <p:txBody>
          <a:bodyPr rot="0" vert="horz" wrap="square" lIns="91440" tIns="45720" rIns="91440" bIns="45720" anchor="t" anchorCtr="0">
            <a:noAutofit/>
          </a:bodyPr>
          <a:lstStyle/>
          <a:p>
            <a:r>
              <a:rPr lang="en-US" sz="6000" cap="all" dirty="0">
                <a:solidFill>
                  <a:schemeClr val="bg1"/>
                </a:solidFill>
                <a:latin typeface="Acumin Pro" panose="020B0504020202020204" pitchFamily="34" charset="77"/>
                <a:ea typeface="Calibri" panose="020F0502020204030204" pitchFamily="34" charset="0"/>
                <a:cs typeface="Times New Roman" panose="02020603050405020304" pitchFamily="18" charset="0"/>
              </a:rPr>
              <a:t>Understanding Miscommunication</a:t>
            </a:r>
          </a:p>
        </p:txBody>
      </p:sp>
      <p:sp>
        <p:nvSpPr>
          <p:cNvPr id="3" name="TextBox 2"/>
          <p:cNvSpPr txBox="1"/>
          <p:nvPr/>
        </p:nvSpPr>
        <p:spPr>
          <a:xfrm>
            <a:off x="186181" y="4131403"/>
            <a:ext cx="6932815" cy="1169551"/>
          </a:xfrm>
          <a:prstGeom prst="rect">
            <a:avLst/>
          </a:prstGeom>
          <a:noFill/>
        </p:spPr>
        <p:txBody>
          <a:bodyPr wrap="square" rtlCol="0">
            <a:spAutoFit/>
          </a:bodyPr>
          <a:lstStyle/>
          <a:p>
            <a:r>
              <a:rPr lang="en-US" sz="4000" dirty="0">
                <a:solidFill>
                  <a:schemeClr val="bg1"/>
                </a:solidFill>
                <a:latin typeface="Acumin Pro" panose="020B0504020202020204" pitchFamily="34" charset="77"/>
              </a:rPr>
              <a:t>A Model</a:t>
            </a:r>
          </a:p>
          <a:p>
            <a:endParaRPr lang="en-US" sz="1200" dirty="0">
              <a:solidFill>
                <a:schemeClr val="bg1"/>
              </a:solidFill>
              <a:latin typeface="Acumin Pro" panose="020B0504020202020204" pitchFamily="34" charset="77"/>
            </a:endParaRPr>
          </a:p>
          <a:p>
            <a:r>
              <a:rPr lang="en-US" dirty="0">
                <a:solidFill>
                  <a:schemeClr val="bg1"/>
                </a:solidFill>
                <a:latin typeface="Acumin Pro" panose="020B0504020202020204" pitchFamily="34" charset="77"/>
              </a:rPr>
              <a:t>by Dr. Kris Acheson-Clair</a:t>
            </a:r>
            <a:endParaRPr lang="en-US" sz="1200" dirty="0">
              <a:solidFill>
                <a:schemeClr val="bg1"/>
              </a:solidFill>
            </a:endParaRPr>
          </a:p>
        </p:txBody>
      </p:sp>
      <p:pic>
        <p:nvPicPr>
          <p:cNvPr id="5" name="Picture 4">
            <a:extLst>
              <a:ext uri="{FF2B5EF4-FFF2-40B4-BE49-F238E27FC236}">
                <a16:creationId xmlns:a16="http://schemas.microsoft.com/office/drawing/2014/main" id="{9DFA5E11-A4F9-5C47-8DCC-395B96BC5043}"/>
              </a:ext>
              <a:ext uri="{C183D7F6-B498-43B3-948B-1728B52AA6E4}">
                <adec:decorative xmlns:adec="http://schemas.microsoft.com/office/drawing/2017/decorative" val="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903460" y="5176554"/>
            <a:ext cx="2032000" cy="1600200"/>
          </a:xfrm>
          <a:prstGeom prst="rect">
            <a:avLst/>
          </a:prstGeom>
        </p:spPr>
      </p:pic>
      <p:pic>
        <p:nvPicPr>
          <p:cNvPr id="12" name="Picture 11">
            <a:extLst>
              <a:ext uri="{FF2B5EF4-FFF2-40B4-BE49-F238E27FC236}">
                <a16:creationId xmlns:a16="http://schemas.microsoft.com/office/drawing/2014/main" id="{53F6A3DD-95B9-3B4E-8371-33291407346B}"/>
              </a:ext>
            </a:extLst>
          </p:cNvPr>
          <p:cNvPicPr>
            <a:picLocks noChangeAspect="1"/>
          </p:cNvPicPr>
          <p:nvPr/>
        </p:nvPicPr>
        <p:blipFill>
          <a:blip r:embed="rId5"/>
          <a:stretch>
            <a:fillRect/>
          </a:stretch>
        </p:blipFill>
        <p:spPr>
          <a:xfrm>
            <a:off x="4039122" y="5904736"/>
            <a:ext cx="5707630" cy="715079"/>
          </a:xfrm>
          <a:prstGeom prst="rect">
            <a:avLst/>
          </a:prstGeom>
        </p:spPr>
      </p:pic>
    </p:spTree>
    <p:extLst>
      <p:ext uri="{BB962C8B-B14F-4D97-AF65-F5344CB8AC3E}">
        <p14:creationId xmlns:p14="http://schemas.microsoft.com/office/powerpoint/2010/main" val="3662060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Rectangle 19">
            <a:extLst>
              <a:ext uri="{FF2B5EF4-FFF2-40B4-BE49-F238E27FC236}">
                <a16:creationId xmlns:a16="http://schemas.microsoft.com/office/drawing/2014/main" id="{B13DFEA0-9618-0945-A761-8CF49B8D53FE}"/>
              </a:ext>
            </a:extLst>
          </p:cNvPr>
          <p:cNvSpPr/>
          <p:nvPr/>
        </p:nvSpPr>
        <p:spPr>
          <a:xfrm>
            <a:off x="3727202" y="3026887"/>
            <a:ext cx="3478352" cy="2300473"/>
          </a:xfrm>
          <a:prstGeom prst="rect">
            <a:avLst/>
          </a:prstGeom>
          <a:solidFill>
            <a:schemeClr val="bg1"/>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 name="Group 3"/>
          <p:cNvGrpSpPr/>
          <p:nvPr/>
        </p:nvGrpSpPr>
        <p:grpSpPr>
          <a:xfrm>
            <a:off x="4968" y="-52439"/>
            <a:ext cx="12187031" cy="925830"/>
            <a:chOff x="-1" y="0"/>
            <a:chExt cx="12187723" cy="926245"/>
          </a:xfrm>
        </p:grpSpPr>
        <p:sp>
          <p:nvSpPr>
            <p:cNvPr id="7" name="Rectangle 6"/>
            <p:cNvSpPr/>
            <p:nvPr/>
          </p:nvSpPr>
          <p:spPr>
            <a:xfrm>
              <a:off x="-1" y="11845"/>
              <a:ext cx="12187723" cy="914400"/>
            </a:xfrm>
            <a:prstGeom prst="rect">
              <a:avLst/>
            </a:prstGeom>
            <a:solidFill>
              <a:srgbClr val="49545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8" name="Flowchart: Manual Input 7"/>
            <p:cNvSpPr/>
            <p:nvPr/>
          </p:nvSpPr>
          <p:spPr>
            <a:xfrm rot="16200000">
              <a:off x="7279485" y="-3984476"/>
              <a:ext cx="923762" cy="8892713"/>
            </a:xfrm>
            <a:custGeom>
              <a:avLst/>
              <a:gdLst>
                <a:gd name="connsiteX0" fmla="*/ 0 w 10000"/>
                <a:gd name="connsiteY0" fmla="*/ 200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2000 h 10000"/>
                <a:gd name="connsiteX0" fmla="*/ 0 w 10000"/>
                <a:gd name="connsiteY0" fmla="*/ 1540 h 9540"/>
                <a:gd name="connsiteX1" fmla="*/ 9993 w 10000"/>
                <a:gd name="connsiteY1" fmla="*/ 0 h 9540"/>
                <a:gd name="connsiteX2" fmla="*/ 10000 w 10000"/>
                <a:gd name="connsiteY2" fmla="*/ 9540 h 9540"/>
                <a:gd name="connsiteX3" fmla="*/ 0 w 10000"/>
                <a:gd name="connsiteY3" fmla="*/ 9540 h 9540"/>
                <a:gd name="connsiteX4" fmla="*/ 0 w 10000"/>
                <a:gd name="connsiteY4" fmla="*/ 1540 h 9540"/>
                <a:gd name="connsiteX0" fmla="*/ 131 w 10000"/>
                <a:gd name="connsiteY0" fmla="*/ 750 h 10000"/>
                <a:gd name="connsiteX1" fmla="*/ 9993 w 10000"/>
                <a:gd name="connsiteY1" fmla="*/ 0 h 10000"/>
                <a:gd name="connsiteX2" fmla="*/ 10000 w 10000"/>
                <a:gd name="connsiteY2" fmla="*/ 10000 h 10000"/>
                <a:gd name="connsiteX3" fmla="*/ 0 w 10000"/>
                <a:gd name="connsiteY3" fmla="*/ 10000 h 10000"/>
                <a:gd name="connsiteX4" fmla="*/ 131 w 10000"/>
                <a:gd name="connsiteY4" fmla="*/ 750 h 10000"/>
                <a:gd name="connsiteX0" fmla="*/ 234 w 10000"/>
                <a:gd name="connsiteY0" fmla="*/ 717 h 10000"/>
                <a:gd name="connsiteX1" fmla="*/ 9993 w 10000"/>
                <a:gd name="connsiteY1" fmla="*/ 0 h 10000"/>
                <a:gd name="connsiteX2" fmla="*/ 10000 w 10000"/>
                <a:gd name="connsiteY2" fmla="*/ 10000 h 10000"/>
                <a:gd name="connsiteX3" fmla="*/ 0 w 10000"/>
                <a:gd name="connsiteY3" fmla="*/ 10000 h 10000"/>
                <a:gd name="connsiteX4" fmla="*/ 234 w 10000"/>
                <a:gd name="connsiteY4" fmla="*/ 717 h 10000"/>
                <a:gd name="connsiteX0" fmla="*/ 138 w 10000"/>
                <a:gd name="connsiteY0" fmla="*/ 828 h 10000"/>
                <a:gd name="connsiteX1" fmla="*/ 9993 w 10000"/>
                <a:gd name="connsiteY1" fmla="*/ 0 h 10000"/>
                <a:gd name="connsiteX2" fmla="*/ 10000 w 10000"/>
                <a:gd name="connsiteY2" fmla="*/ 10000 h 10000"/>
                <a:gd name="connsiteX3" fmla="*/ 0 w 10000"/>
                <a:gd name="connsiteY3" fmla="*/ 10000 h 10000"/>
                <a:gd name="connsiteX4" fmla="*/ 138 w 10000"/>
                <a:gd name="connsiteY4" fmla="*/ 828 h 10000"/>
                <a:gd name="connsiteX0" fmla="*/ 12 w 10012"/>
                <a:gd name="connsiteY0" fmla="*/ 837 h 10000"/>
                <a:gd name="connsiteX1" fmla="*/ 10005 w 10012"/>
                <a:gd name="connsiteY1" fmla="*/ 0 h 10000"/>
                <a:gd name="connsiteX2" fmla="*/ 10012 w 10012"/>
                <a:gd name="connsiteY2" fmla="*/ 10000 h 10000"/>
                <a:gd name="connsiteX3" fmla="*/ 12 w 10012"/>
                <a:gd name="connsiteY3" fmla="*/ 10000 h 10000"/>
                <a:gd name="connsiteX4" fmla="*/ 12 w 10012"/>
                <a:gd name="connsiteY4" fmla="*/ 837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12" h="10000">
                  <a:moveTo>
                    <a:pt x="12" y="837"/>
                  </a:moveTo>
                  <a:lnTo>
                    <a:pt x="10005" y="0"/>
                  </a:lnTo>
                  <a:cubicBezTo>
                    <a:pt x="10007" y="3333"/>
                    <a:pt x="10010" y="6667"/>
                    <a:pt x="10012" y="10000"/>
                  </a:cubicBezTo>
                  <a:lnTo>
                    <a:pt x="12" y="10000"/>
                  </a:lnTo>
                  <a:cubicBezTo>
                    <a:pt x="56" y="6917"/>
                    <a:pt x="-32" y="3920"/>
                    <a:pt x="12" y="837"/>
                  </a:cubicBezTo>
                  <a:close/>
                </a:path>
              </a:pathLst>
            </a:custGeom>
            <a:solidFill>
              <a:srgbClr val="87A6D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pic>
          <p:nvPicPr>
            <p:cNvPr id="9" name="Picture 8">
              <a:extLst>
                <a:ext uri="{C183D7F6-B498-43B3-948B-1728B52AA6E4}">
                  <adec:decorative xmlns:adec="http://schemas.microsoft.com/office/drawing/2017/decorative" val="1"/>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t="34659" b="33045"/>
            <a:stretch/>
          </p:blipFill>
          <p:spPr bwMode="auto">
            <a:xfrm>
              <a:off x="810198" y="147556"/>
              <a:ext cx="1945005" cy="628650"/>
            </a:xfrm>
            <a:prstGeom prst="rect">
              <a:avLst/>
            </a:prstGeom>
            <a:ln>
              <a:noFill/>
            </a:ln>
            <a:extLst>
              <a:ext uri="{53640926-AAD7-44D8-BBD7-CCE9431645EC}">
                <a14:shadowObscured xmlns:a14="http://schemas.microsoft.com/office/drawing/2010/main"/>
              </a:ext>
            </a:extLst>
          </p:spPr>
        </p:pic>
        <p:sp>
          <p:nvSpPr>
            <p:cNvPr id="10" name="Text Box 2"/>
            <p:cNvSpPr txBox="1">
              <a:spLocks noChangeArrowheads="1"/>
            </p:cNvSpPr>
            <p:nvPr/>
          </p:nvSpPr>
          <p:spPr bwMode="auto">
            <a:xfrm>
              <a:off x="4144356" y="157610"/>
              <a:ext cx="7790531" cy="588843"/>
            </a:xfrm>
            <a:prstGeom prst="rect">
              <a:avLst/>
            </a:prstGeom>
            <a:noFill/>
            <a:ln w="9525">
              <a:noFill/>
              <a:miter lim="800000"/>
              <a:headEnd/>
              <a:tailEnd/>
            </a:ln>
          </p:spPr>
          <p:txBody>
            <a:bodyPr rot="0" vert="horz" wrap="square" lIns="91440" tIns="45720" rIns="91440" bIns="45720" anchor="t" anchorCtr="0">
              <a:noAutofit/>
            </a:bodyPr>
            <a:lstStyle/>
            <a:p>
              <a:pPr marL="0" marR="0">
                <a:lnSpc>
                  <a:spcPct val="115000"/>
                </a:lnSpc>
                <a:spcBef>
                  <a:spcPts val="0"/>
                </a:spcBef>
                <a:spcAft>
                  <a:spcPts val="0"/>
                </a:spcAft>
              </a:pPr>
              <a:r>
                <a:rPr lang="en-US" sz="2800" cap="all" dirty="0">
                  <a:solidFill>
                    <a:srgbClr val="FFFFFF"/>
                  </a:solidFill>
                  <a:effectLst/>
                  <a:latin typeface="Acumin Pro" panose="020B0504020202020204" pitchFamily="34" charset="77"/>
                  <a:ea typeface="Calibri" panose="020F0502020204030204" pitchFamily="34" charset="0"/>
                  <a:cs typeface="Times New Roman" panose="02020603050405020304" pitchFamily="18" charset="0"/>
                </a:rPr>
                <a:t>Needs &amp; Beliefs about self and others</a:t>
              </a:r>
              <a:endParaRPr lang="en-US" sz="2800" cap="all" dirty="0">
                <a:effectLst/>
                <a:latin typeface="Acumin Pro" panose="020B0504020202020204" pitchFamily="34" charset="77"/>
                <a:ea typeface="Calibri" panose="020F0502020204030204" pitchFamily="34" charset="0"/>
                <a:cs typeface="Times New Roman" panose="02020603050405020304" pitchFamily="18" charset="0"/>
              </a:endParaRPr>
            </a:p>
          </p:txBody>
        </p:sp>
      </p:grpSp>
      <p:pic>
        <p:nvPicPr>
          <p:cNvPr id="3" name="Picture 2">
            <a:extLst>
              <a:ext uri="{FF2B5EF4-FFF2-40B4-BE49-F238E27FC236}">
                <a16:creationId xmlns:a16="http://schemas.microsoft.com/office/drawing/2014/main" id="{43E8634C-35C0-664F-A32B-83FF1D6052D0}"/>
              </a:ex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029190" y="5257800"/>
            <a:ext cx="2032000" cy="1600200"/>
          </a:xfrm>
          <a:prstGeom prst="rect">
            <a:avLst/>
          </a:prstGeom>
        </p:spPr>
      </p:pic>
      <p:sp>
        <p:nvSpPr>
          <p:cNvPr id="11" name="TextBox 10">
            <a:extLst>
              <a:ext uri="{FF2B5EF4-FFF2-40B4-BE49-F238E27FC236}">
                <a16:creationId xmlns:a16="http://schemas.microsoft.com/office/drawing/2014/main" id="{F5D57F77-700A-B34A-A731-3A4B1ECCC2E2}"/>
              </a:ext>
            </a:extLst>
          </p:cNvPr>
          <p:cNvSpPr txBox="1"/>
          <p:nvPr/>
        </p:nvSpPr>
        <p:spPr>
          <a:xfrm>
            <a:off x="1901676" y="3921275"/>
            <a:ext cx="989371" cy="369332"/>
          </a:xfrm>
          <a:prstGeom prst="rect">
            <a:avLst/>
          </a:prstGeom>
          <a:noFill/>
        </p:spPr>
        <p:txBody>
          <a:bodyPr wrap="square" rtlCol="0">
            <a:spAutoFit/>
          </a:bodyPr>
          <a:lstStyle/>
          <a:p>
            <a:r>
              <a:rPr lang="en-US" b="1" dirty="0">
                <a:solidFill>
                  <a:srgbClr val="495455"/>
                </a:solidFill>
                <a:latin typeface="Acumin Pro" panose="020B0504020202020204" pitchFamily="34" charset="77"/>
              </a:rPr>
              <a:t>Source</a:t>
            </a:r>
          </a:p>
        </p:txBody>
      </p:sp>
      <p:sp>
        <p:nvSpPr>
          <p:cNvPr id="12" name="TextBox 11">
            <a:extLst>
              <a:ext uri="{FF2B5EF4-FFF2-40B4-BE49-F238E27FC236}">
                <a16:creationId xmlns:a16="http://schemas.microsoft.com/office/drawing/2014/main" id="{13410DB8-D171-AB47-868A-DF0E06F1B8E2}"/>
              </a:ext>
            </a:extLst>
          </p:cNvPr>
          <p:cNvSpPr txBox="1"/>
          <p:nvPr/>
        </p:nvSpPr>
        <p:spPr>
          <a:xfrm>
            <a:off x="7889228" y="3874422"/>
            <a:ext cx="1146326" cy="369332"/>
          </a:xfrm>
          <a:prstGeom prst="rect">
            <a:avLst/>
          </a:prstGeom>
          <a:noFill/>
        </p:spPr>
        <p:txBody>
          <a:bodyPr wrap="square" rtlCol="0">
            <a:spAutoFit/>
          </a:bodyPr>
          <a:lstStyle/>
          <a:p>
            <a:r>
              <a:rPr lang="en-US" b="1" dirty="0">
                <a:solidFill>
                  <a:srgbClr val="495455"/>
                </a:solidFill>
                <a:latin typeface="Acumin Pro" panose="020B0504020202020204" pitchFamily="34" charset="77"/>
              </a:rPr>
              <a:t>Receiver</a:t>
            </a:r>
          </a:p>
        </p:txBody>
      </p:sp>
      <p:sp>
        <p:nvSpPr>
          <p:cNvPr id="13" name="TextBox 12">
            <a:extLst>
              <a:ext uri="{FF2B5EF4-FFF2-40B4-BE49-F238E27FC236}">
                <a16:creationId xmlns:a16="http://schemas.microsoft.com/office/drawing/2014/main" id="{C488FFF5-0E41-A042-8ADA-A2D9DC28AA09}"/>
              </a:ext>
            </a:extLst>
          </p:cNvPr>
          <p:cNvSpPr txBox="1"/>
          <p:nvPr/>
        </p:nvSpPr>
        <p:spPr>
          <a:xfrm>
            <a:off x="4296072" y="3470365"/>
            <a:ext cx="2310211" cy="369332"/>
          </a:xfrm>
          <a:prstGeom prst="rect">
            <a:avLst/>
          </a:prstGeom>
          <a:noFill/>
        </p:spPr>
        <p:txBody>
          <a:bodyPr wrap="square" rtlCol="0">
            <a:spAutoFit/>
          </a:bodyPr>
          <a:lstStyle/>
          <a:p>
            <a:r>
              <a:rPr lang="en-US" b="1" dirty="0">
                <a:solidFill>
                  <a:srgbClr val="495455"/>
                </a:solidFill>
                <a:latin typeface="Acumin Pro" panose="020B0504020202020204" pitchFamily="34" charset="77"/>
              </a:rPr>
              <a:t>Message/Feedback</a:t>
            </a:r>
          </a:p>
        </p:txBody>
      </p:sp>
      <p:sp>
        <p:nvSpPr>
          <p:cNvPr id="14" name="Oval 13">
            <a:extLst>
              <a:ext uri="{FF2B5EF4-FFF2-40B4-BE49-F238E27FC236}">
                <a16:creationId xmlns:a16="http://schemas.microsoft.com/office/drawing/2014/main" id="{64F9AD2D-C981-EE47-9A0A-0B0E50AF9770}"/>
              </a:ext>
            </a:extLst>
          </p:cNvPr>
          <p:cNvSpPr/>
          <p:nvPr/>
        </p:nvSpPr>
        <p:spPr>
          <a:xfrm>
            <a:off x="130810" y="1006559"/>
            <a:ext cx="10009784" cy="5746341"/>
          </a:xfrm>
          <a:prstGeom prst="ellipse">
            <a:avLst/>
          </a:prstGeom>
          <a:no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a:extLst>
              <a:ext uri="{FF2B5EF4-FFF2-40B4-BE49-F238E27FC236}">
                <a16:creationId xmlns:a16="http://schemas.microsoft.com/office/drawing/2014/main" id="{B670AFF5-0512-F14A-8B1A-1F89D7B4E020}"/>
              </a:ext>
            </a:extLst>
          </p:cNvPr>
          <p:cNvSpPr txBox="1"/>
          <p:nvPr/>
        </p:nvSpPr>
        <p:spPr>
          <a:xfrm>
            <a:off x="4519560" y="965395"/>
            <a:ext cx="2078569" cy="553998"/>
          </a:xfrm>
          <a:prstGeom prst="rect">
            <a:avLst/>
          </a:prstGeom>
          <a:noFill/>
        </p:spPr>
        <p:txBody>
          <a:bodyPr wrap="square" rtlCol="0">
            <a:spAutoFit/>
          </a:bodyPr>
          <a:lstStyle/>
          <a:p>
            <a:r>
              <a:rPr lang="en-US" sz="3000" b="1" dirty="0">
                <a:solidFill>
                  <a:srgbClr val="495455"/>
                </a:solidFill>
                <a:latin typeface="Acumin Pro" panose="020B0504020202020204" pitchFamily="34" charset="77"/>
              </a:rPr>
              <a:t>Culture</a:t>
            </a:r>
          </a:p>
        </p:txBody>
      </p:sp>
      <p:sp>
        <p:nvSpPr>
          <p:cNvPr id="16" name="TextBox 15">
            <a:extLst>
              <a:ext uri="{FF2B5EF4-FFF2-40B4-BE49-F238E27FC236}">
                <a16:creationId xmlns:a16="http://schemas.microsoft.com/office/drawing/2014/main" id="{BB3FFC4F-D886-514C-90B3-D6B0FBD8D355}"/>
              </a:ext>
            </a:extLst>
          </p:cNvPr>
          <p:cNvSpPr txBox="1"/>
          <p:nvPr/>
        </p:nvSpPr>
        <p:spPr>
          <a:xfrm>
            <a:off x="4296072" y="5940123"/>
            <a:ext cx="2078569" cy="553998"/>
          </a:xfrm>
          <a:prstGeom prst="rect">
            <a:avLst/>
          </a:prstGeom>
          <a:noFill/>
        </p:spPr>
        <p:txBody>
          <a:bodyPr wrap="square" rtlCol="0">
            <a:spAutoFit/>
          </a:bodyPr>
          <a:lstStyle/>
          <a:p>
            <a:r>
              <a:rPr lang="en-US" sz="3000" b="1" dirty="0">
                <a:solidFill>
                  <a:srgbClr val="495455"/>
                </a:solidFill>
                <a:latin typeface="Acumin Pro" panose="020B0504020202020204" pitchFamily="34" charset="77"/>
              </a:rPr>
              <a:t>Context</a:t>
            </a:r>
          </a:p>
        </p:txBody>
      </p:sp>
      <p:sp>
        <p:nvSpPr>
          <p:cNvPr id="17" name="TextBox 16">
            <a:extLst>
              <a:ext uri="{FF2B5EF4-FFF2-40B4-BE49-F238E27FC236}">
                <a16:creationId xmlns:a16="http://schemas.microsoft.com/office/drawing/2014/main" id="{34EDA85D-86AD-4B44-AAFA-64F489BD5060}"/>
              </a:ext>
            </a:extLst>
          </p:cNvPr>
          <p:cNvSpPr txBox="1"/>
          <p:nvPr/>
        </p:nvSpPr>
        <p:spPr>
          <a:xfrm>
            <a:off x="4825197" y="1334727"/>
            <a:ext cx="884947" cy="369332"/>
          </a:xfrm>
          <a:prstGeom prst="rect">
            <a:avLst/>
          </a:prstGeom>
          <a:noFill/>
        </p:spPr>
        <p:txBody>
          <a:bodyPr wrap="square" rtlCol="0">
            <a:spAutoFit/>
          </a:bodyPr>
          <a:lstStyle/>
          <a:p>
            <a:r>
              <a:rPr lang="en-US" b="1" dirty="0">
                <a:solidFill>
                  <a:srgbClr val="495455"/>
                </a:solidFill>
                <a:latin typeface="Acumin Pro" panose="020B0504020202020204" pitchFamily="34" charset="77"/>
              </a:rPr>
              <a:t>Noise</a:t>
            </a:r>
          </a:p>
        </p:txBody>
      </p:sp>
      <p:sp>
        <p:nvSpPr>
          <p:cNvPr id="18" name="TextBox 17">
            <a:extLst>
              <a:ext uri="{FF2B5EF4-FFF2-40B4-BE49-F238E27FC236}">
                <a16:creationId xmlns:a16="http://schemas.microsoft.com/office/drawing/2014/main" id="{6CC976C1-3693-2446-AC67-54D626C09121}"/>
              </a:ext>
            </a:extLst>
          </p:cNvPr>
          <p:cNvSpPr txBox="1"/>
          <p:nvPr/>
        </p:nvSpPr>
        <p:spPr>
          <a:xfrm>
            <a:off x="3771671" y="4424482"/>
            <a:ext cx="3241592" cy="861774"/>
          </a:xfrm>
          <a:prstGeom prst="rect">
            <a:avLst/>
          </a:prstGeom>
          <a:noFill/>
        </p:spPr>
        <p:txBody>
          <a:bodyPr wrap="square" rtlCol="0">
            <a:spAutoFit/>
          </a:bodyPr>
          <a:lstStyle/>
          <a:p>
            <a:pPr algn="ctr"/>
            <a:r>
              <a:rPr lang="en-US" b="1" dirty="0">
                <a:solidFill>
                  <a:srgbClr val="495455"/>
                </a:solidFill>
                <a:latin typeface="Acumin Pro" panose="020B0504020202020204" pitchFamily="34" charset="77"/>
              </a:rPr>
              <a:t>Communication Channel:</a:t>
            </a:r>
          </a:p>
          <a:p>
            <a:pPr algn="ctr"/>
            <a:r>
              <a:rPr lang="en-US" sz="1600" dirty="0">
                <a:solidFill>
                  <a:srgbClr val="495455"/>
                </a:solidFill>
                <a:latin typeface="Acumin Pro" panose="020B0504020202020204" pitchFamily="34" charset="77"/>
              </a:rPr>
              <a:t>Text Message, Email, Video Conference, Face-to-Face, etc. </a:t>
            </a:r>
          </a:p>
        </p:txBody>
      </p:sp>
      <p:sp>
        <p:nvSpPr>
          <p:cNvPr id="21" name="Oval 20">
            <a:extLst>
              <a:ext uri="{FF2B5EF4-FFF2-40B4-BE49-F238E27FC236}">
                <a16:creationId xmlns:a16="http://schemas.microsoft.com/office/drawing/2014/main" id="{E0DF6706-3B68-A948-9416-AE2562F863AC}"/>
              </a:ext>
            </a:extLst>
          </p:cNvPr>
          <p:cNvSpPr/>
          <p:nvPr/>
        </p:nvSpPr>
        <p:spPr>
          <a:xfrm>
            <a:off x="1485067" y="3340468"/>
            <a:ext cx="1814724" cy="1430676"/>
          </a:xfrm>
          <a:prstGeom prst="ellipse">
            <a:avLst/>
          </a:prstGeom>
          <a:no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Oval 21">
            <a:extLst>
              <a:ext uri="{FF2B5EF4-FFF2-40B4-BE49-F238E27FC236}">
                <a16:creationId xmlns:a16="http://schemas.microsoft.com/office/drawing/2014/main" id="{5D261BA6-67BB-7741-A6B8-ADAC69E6F92F}"/>
              </a:ext>
            </a:extLst>
          </p:cNvPr>
          <p:cNvSpPr/>
          <p:nvPr/>
        </p:nvSpPr>
        <p:spPr>
          <a:xfrm>
            <a:off x="7573348" y="3340468"/>
            <a:ext cx="1704215" cy="1430676"/>
          </a:xfrm>
          <a:prstGeom prst="ellipse">
            <a:avLst/>
          </a:prstGeom>
          <a:no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Up-Down Arrow 22">
            <a:extLst>
              <a:ext uri="{FF2B5EF4-FFF2-40B4-BE49-F238E27FC236}">
                <a16:creationId xmlns:a16="http://schemas.microsoft.com/office/drawing/2014/main" id="{1DBF4012-E336-794F-8B65-D8CCF535F2EE}"/>
              </a:ext>
            </a:extLst>
          </p:cNvPr>
          <p:cNvSpPr/>
          <p:nvPr/>
        </p:nvSpPr>
        <p:spPr>
          <a:xfrm rot="5400000">
            <a:off x="4955616" y="1993914"/>
            <a:ext cx="991117" cy="3303639"/>
          </a:xfrm>
          <a:prstGeom prst="upDownArrow">
            <a:avLst/>
          </a:prstGeom>
          <a:no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Lightning Bolt 23">
            <a:extLst>
              <a:ext uri="{FF2B5EF4-FFF2-40B4-BE49-F238E27FC236}">
                <a16:creationId xmlns:a16="http://schemas.microsoft.com/office/drawing/2014/main" id="{07D49F4D-A252-694A-A634-5878F7CFABE8}"/>
              </a:ext>
            </a:extLst>
          </p:cNvPr>
          <p:cNvSpPr/>
          <p:nvPr/>
        </p:nvSpPr>
        <p:spPr>
          <a:xfrm>
            <a:off x="5595340" y="1439851"/>
            <a:ext cx="1391794" cy="1249184"/>
          </a:xfrm>
          <a:prstGeom prst="lightningBolt">
            <a:avLst/>
          </a:prstGeom>
          <a:no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Lightning Bolt 24">
            <a:extLst>
              <a:ext uri="{FF2B5EF4-FFF2-40B4-BE49-F238E27FC236}">
                <a16:creationId xmlns:a16="http://schemas.microsoft.com/office/drawing/2014/main" id="{86B6D378-FD32-9F4B-A91D-3D6193340B8B}"/>
              </a:ext>
            </a:extLst>
          </p:cNvPr>
          <p:cNvSpPr/>
          <p:nvPr/>
        </p:nvSpPr>
        <p:spPr>
          <a:xfrm rot="4922732">
            <a:off x="3740403" y="1482366"/>
            <a:ext cx="1222922" cy="1299581"/>
          </a:xfrm>
          <a:prstGeom prst="lightningBolt">
            <a:avLst/>
          </a:prstGeom>
          <a:no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Lightning Bolt 25">
            <a:extLst>
              <a:ext uri="{FF2B5EF4-FFF2-40B4-BE49-F238E27FC236}">
                <a16:creationId xmlns:a16="http://schemas.microsoft.com/office/drawing/2014/main" id="{E15DE683-EEC3-804E-85E8-407AB50DE717}"/>
              </a:ext>
            </a:extLst>
          </p:cNvPr>
          <p:cNvSpPr/>
          <p:nvPr/>
        </p:nvSpPr>
        <p:spPr>
          <a:xfrm rot="1853456">
            <a:off x="4829619" y="1731250"/>
            <a:ext cx="1151559" cy="1032132"/>
          </a:xfrm>
          <a:prstGeom prst="lightningBolt">
            <a:avLst/>
          </a:prstGeom>
          <a:no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701426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815121" y="1636315"/>
            <a:ext cx="8485113" cy="3693319"/>
          </a:xfrm>
          <a:prstGeom prst="rect">
            <a:avLst/>
          </a:prstGeom>
          <a:noFill/>
        </p:spPr>
        <p:txBody>
          <a:bodyPr wrap="square" rtlCol="0">
            <a:spAutoFit/>
          </a:bodyPr>
          <a:lstStyle/>
          <a:p>
            <a:r>
              <a:rPr lang="en-US" sz="2000" b="1" dirty="0">
                <a:solidFill>
                  <a:srgbClr val="495455"/>
                </a:solidFill>
                <a:latin typeface="Acumin Pro" panose="020B0504020202020204" pitchFamily="34" charset="77"/>
                <a:ea typeface="Arial" charset="0"/>
                <a:cs typeface="Arial" charset="0"/>
              </a:rPr>
              <a:t>Scenario 1: </a:t>
            </a:r>
          </a:p>
          <a:p>
            <a:endParaRPr lang="en-US" sz="2000" b="1" dirty="0">
              <a:solidFill>
                <a:srgbClr val="495455"/>
              </a:solidFill>
              <a:latin typeface="Acumin Pro" panose="020B0504020202020204" pitchFamily="34" charset="77"/>
              <a:ea typeface="Arial" charset="0"/>
              <a:cs typeface="Arial" charset="0"/>
            </a:endParaRPr>
          </a:p>
          <a:p>
            <a:pPr lvl="0"/>
            <a:r>
              <a:rPr lang="en-US" sz="2000" dirty="0">
                <a:solidFill>
                  <a:srgbClr val="495455"/>
                </a:solidFill>
                <a:latin typeface="Acumin Pro" panose="020B0504020202020204" pitchFamily="34" charset="77"/>
              </a:rPr>
              <a:t>You are the supervisor of an international team that usually communicates virtually through email or video chat. Any time the entire team must communicate in a virtual meeting, you take the lead by asking each member direct questions. Your company has organized a business retreat where the entire team will meet together in person for the first time to participate in a brainstorming session. You decide that in this space you will take a more passive approach and let your team members take the lead. However, you notice that some team members are dominating the conversation, while others have not contributed at all.</a:t>
            </a:r>
            <a:endParaRPr lang="en-US" sz="2000" dirty="0">
              <a:solidFill>
                <a:srgbClr val="495455"/>
              </a:solidFill>
              <a:latin typeface="Acumin Pro" panose="020B0504020202020204" pitchFamily="34" charset="77"/>
              <a:ea typeface="Arial" charset="0"/>
              <a:cs typeface="Arial" charset="0"/>
            </a:endParaRPr>
          </a:p>
          <a:p>
            <a:pPr marL="342900" indent="-342900">
              <a:buFont typeface="Arial" panose="020B0604020202020204" pitchFamily="34" charset="0"/>
              <a:buChar char="•"/>
            </a:pPr>
            <a:endParaRPr lang="en-US" sz="1400" dirty="0">
              <a:solidFill>
                <a:srgbClr val="495455"/>
              </a:solidFill>
              <a:latin typeface="Myriad Pro" panose="020B0503030403020204" pitchFamily="34" charset="0"/>
              <a:ea typeface="Arial" charset="0"/>
              <a:cs typeface="Arial" charset="0"/>
            </a:endParaRPr>
          </a:p>
        </p:txBody>
      </p:sp>
      <p:grpSp>
        <p:nvGrpSpPr>
          <p:cNvPr id="4" name="Group 3"/>
          <p:cNvGrpSpPr/>
          <p:nvPr/>
        </p:nvGrpSpPr>
        <p:grpSpPr>
          <a:xfrm>
            <a:off x="4968" y="-52439"/>
            <a:ext cx="12187031" cy="925830"/>
            <a:chOff x="-1" y="0"/>
            <a:chExt cx="12187723" cy="926245"/>
          </a:xfrm>
        </p:grpSpPr>
        <p:sp>
          <p:nvSpPr>
            <p:cNvPr id="7" name="Rectangle 6"/>
            <p:cNvSpPr/>
            <p:nvPr/>
          </p:nvSpPr>
          <p:spPr>
            <a:xfrm>
              <a:off x="-1" y="11845"/>
              <a:ext cx="12187723" cy="914400"/>
            </a:xfrm>
            <a:prstGeom prst="rect">
              <a:avLst/>
            </a:prstGeom>
            <a:solidFill>
              <a:srgbClr val="49545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8" name="Flowchart: Manual Input 7"/>
            <p:cNvSpPr/>
            <p:nvPr/>
          </p:nvSpPr>
          <p:spPr>
            <a:xfrm rot="16200000">
              <a:off x="7279485" y="-3984476"/>
              <a:ext cx="923762" cy="8892713"/>
            </a:xfrm>
            <a:custGeom>
              <a:avLst/>
              <a:gdLst>
                <a:gd name="connsiteX0" fmla="*/ 0 w 10000"/>
                <a:gd name="connsiteY0" fmla="*/ 200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2000 h 10000"/>
                <a:gd name="connsiteX0" fmla="*/ 0 w 10000"/>
                <a:gd name="connsiteY0" fmla="*/ 1540 h 9540"/>
                <a:gd name="connsiteX1" fmla="*/ 9993 w 10000"/>
                <a:gd name="connsiteY1" fmla="*/ 0 h 9540"/>
                <a:gd name="connsiteX2" fmla="*/ 10000 w 10000"/>
                <a:gd name="connsiteY2" fmla="*/ 9540 h 9540"/>
                <a:gd name="connsiteX3" fmla="*/ 0 w 10000"/>
                <a:gd name="connsiteY3" fmla="*/ 9540 h 9540"/>
                <a:gd name="connsiteX4" fmla="*/ 0 w 10000"/>
                <a:gd name="connsiteY4" fmla="*/ 1540 h 9540"/>
                <a:gd name="connsiteX0" fmla="*/ 131 w 10000"/>
                <a:gd name="connsiteY0" fmla="*/ 750 h 10000"/>
                <a:gd name="connsiteX1" fmla="*/ 9993 w 10000"/>
                <a:gd name="connsiteY1" fmla="*/ 0 h 10000"/>
                <a:gd name="connsiteX2" fmla="*/ 10000 w 10000"/>
                <a:gd name="connsiteY2" fmla="*/ 10000 h 10000"/>
                <a:gd name="connsiteX3" fmla="*/ 0 w 10000"/>
                <a:gd name="connsiteY3" fmla="*/ 10000 h 10000"/>
                <a:gd name="connsiteX4" fmla="*/ 131 w 10000"/>
                <a:gd name="connsiteY4" fmla="*/ 750 h 10000"/>
                <a:gd name="connsiteX0" fmla="*/ 234 w 10000"/>
                <a:gd name="connsiteY0" fmla="*/ 717 h 10000"/>
                <a:gd name="connsiteX1" fmla="*/ 9993 w 10000"/>
                <a:gd name="connsiteY1" fmla="*/ 0 h 10000"/>
                <a:gd name="connsiteX2" fmla="*/ 10000 w 10000"/>
                <a:gd name="connsiteY2" fmla="*/ 10000 h 10000"/>
                <a:gd name="connsiteX3" fmla="*/ 0 w 10000"/>
                <a:gd name="connsiteY3" fmla="*/ 10000 h 10000"/>
                <a:gd name="connsiteX4" fmla="*/ 234 w 10000"/>
                <a:gd name="connsiteY4" fmla="*/ 717 h 10000"/>
                <a:gd name="connsiteX0" fmla="*/ 138 w 10000"/>
                <a:gd name="connsiteY0" fmla="*/ 828 h 10000"/>
                <a:gd name="connsiteX1" fmla="*/ 9993 w 10000"/>
                <a:gd name="connsiteY1" fmla="*/ 0 h 10000"/>
                <a:gd name="connsiteX2" fmla="*/ 10000 w 10000"/>
                <a:gd name="connsiteY2" fmla="*/ 10000 h 10000"/>
                <a:gd name="connsiteX3" fmla="*/ 0 w 10000"/>
                <a:gd name="connsiteY3" fmla="*/ 10000 h 10000"/>
                <a:gd name="connsiteX4" fmla="*/ 138 w 10000"/>
                <a:gd name="connsiteY4" fmla="*/ 828 h 10000"/>
                <a:gd name="connsiteX0" fmla="*/ 12 w 10012"/>
                <a:gd name="connsiteY0" fmla="*/ 837 h 10000"/>
                <a:gd name="connsiteX1" fmla="*/ 10005 w 10012"/>
                <a:gd name="connsiteY1" fmla="*/ 0 h 10000"/>
                <a:gd name="connsiteX2" fmla="*/ 10012 w 10012"/>
                <a:gd name="connsiteY2" fmla="*/ 10000 h 10000"/>
                <a:gd name="connsiteX3" fmla="*/ 12 w 10012"/>
                <a:gd name="connsiteY3" fmla="*/ 10000 h 10000"/>
                <a:gd name="connsiteX4" fmla="*/ 12 w 10012"/>
                <a:gd name="connsiteY4" fmla="*/ 837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12" h="10000">
                  <a:moveTo>
                    <a:pt x="12" y="837"/>
                  </a:moveTo>
                  <a:lnTo>
                    <a:pt x="10005" y="0"/>
                  </a:lnTo>
                  <a:cubicBezTo>
                    <a:pt x="10007" y="3333"/>
                    <a:pt x="10010" y="6667"/>
                    <a:pt x="10012" y="10000"/>
                  </a:cubicBezTo>
                  <a:lnTo>
                    <a:pt x="12" y="10000"/>
                  </a:lnTo>
                  <a:cubicBezTo>
                    <a:pt x="56" y="6917"/>
                    <a:pt x="-32" y="3920"/>
                    <a:pt x="12" y="837"/>
                  </a:cubicBezTo>
                  <a:close/>
                </a:path>
              </a:pathLst>
            </a:custGeom>
            <a:solidFill>
              <a:srgbClr val="87A6D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pic>
          <p:nvPicPr>
            <p:cNvPr id="9" name="Picture 8">
              <a:extLst>
                <a:ext uri="{C183D7F6-B498-43B3-948B-1728B52AA6E4}">
                  <adec:decorative xmlns:adec="http://schemas.microsoft.com/office/drawing/2017/decorative" val="1"/>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t="34659" b="33045"/>
            <a:stretch/>
          </p:blipFill>
          <p:spPr bwMode="auto">
            <a:xfrm>
              <a:off x="810198" y="147556"/>
              <a:ext cx="1945005" cy="628650"/>
            </a:xfrm>
            <a:prstGeom prst="rect">
              <a:avLst/>
            </a:prstGeom>
            <a:ln>
              <a:noFill/>
            </a:ln>
            <a:extLst>
              <a:ext uri="{53640926-AAD7-44D8-BBD7-CCE9431645EC}">
                <a14:shadowObscured xmlns:a14="http://schemas.microsoft.com/office/drawing/2010/main"/>
              </a:ext>
            </a:extLst>
          </p:spPr>
        </p:pic>
        <p:sp>
          <p:nvSpPr>
            <p:cNvPr id="10" name="Text Box 2"/>
            <p:cNvSpPr txBox="1">
              <a:spLocks noChangeArrowheads="1"/>
            </p:cNvSpPr>
            <p:nvPr/>
          </p:nvSpPr>
          <p:spPr bwMode="auto">
            <a:xfrm>
              <a:off x="4144356" y="157610"/>
              <a:ext cx="7790531" cy="588843"/>
            </a:xfrm>
            <a:prstGeom prst="rect">
              <a:avLst/>
            </a:prstGeom>
            <a:noFill/>
            <a:ln w="9525">
              <a:noFill/>
              <a:miter lim="800000"/>
              <a:headEnd/>
              <a:tailEnd/>
            </a:ln>
          </p:spPr>
          <p:txBody>
            <a:bodyPr rot="0" vert="horz" wrap="square" lIns="91440" tIns="45720" rIns="91440" bIns="45720" anchor="t" anchorCtr="0">
              <a:noAutofit/>
            </a:bodyPr>
            <a:lstStyle/>
            <a:p>
              <a:pPr marL="0" marR="0">
                <a:lnSpc>
                  <a:spcPct val="115000"/>
                </a:lnSpc>
                <a:spcBef>
                  <a:spcPts val="0"/>
                </a:spcBef>
                <a:spcAft>
                  <a:spcPts val="0"/>
                </a:spcAft>
              </a:pPr>
              <a:r>
                <a:rPr lang="en-US" sz="2800" cap="all" dirty="0">
                  <a:solidFill>
                    <a:srgbClr val="FFFFFF"/>
                  </a:solidFill>
                  <a:effectLst/>
                  <a:latin typeface="Acumin Pro" panose="020B0504020202020204" pitchFamily="34" charset="77"/>
                  <a:ea typeface="Calibri" panose="020F0502020204030204" pitchFamily="34" charset="0"/>
                  <a:cs typeface="Times New Roman" panose="02020603050405020304" pitchFamily="18" charset="0"/>
                </a:rPr>
                <a:t>Needs &amp; Beliefs about self and others</a:t>
              </a:r>
              <a:endParaRPr lang="en-US" sz="2800" cap="all" dirty="0">
                <a:effectLst/>
                <a:latin typeface="Acumin Pro" panose="020B0504020202020204" pitchFamily="34" charset="77"/>
                <a:ea typeface="Calibri" panose="020F0502020204030204" pitchFamily="34" charset="0"/>
                <a:cs typeface="Times New Roman" panose="02020603050405020304" pitchFamily="18" charset="0"/>
              </a:endParaRPr>
            </a:p>
          </p:txBody>
        </p:sp>
      </p:grpSp>
      <p:pic>
        <p:nvPicPr>
          <p:cNvPr id="3" name="Picture 2">
            <a:extLst>
              <a:ext uri="{FF2B5EF4-FFF2-40B4-BE49-F238E27FC236}">
                <a16:creationId xmlns:a16="http://schemas.microsoft.com/office/drawing/2014/main" id="{43E8634C-35C0-664F-A32B-83FF1D6052D0}"/>
              </a:ex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029190" y="5257800"/>
            <a:ext cx="2032000" cy="1600200"/>
          </a:xfrm>
          <a:prstGeom prst="rect">
            <a:avLst/>
          </a:prstGeom>
        </p:spPr>
      </p:pic>
    </p:spTree>
    <p:extLst>
      <p:ext uri="{BB962C8B-B14F-4D97-AF65-F5344CB8AC3E}">
        <p14:creationId xmlns:p14="http://schemas.microsoft.com/office/powerpoint/2010/main" val="14657423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815121" y="1636315"/>
            <a:ext cx="8485113" cy="1846659"/>
          </a:xfrm>
          <a:prstGeom prst="rect">
            <a:avLst/>
          </a:prstGeom>
          <a:noFill/>
        </p:spPr>
        <p:txBody>
          <a:bodyPr wrap="square" rtlCol="0">
            <a:spAutoFit/>
          </a:bodyPr>
          <a:lstStyle/>
          <a:p>
            <a:r>
              <a:rPr lang="en-US" sz="2000" b="1" dirty="0">
                <a:solidFill>
                  <a:srgbClr val="495455"/>
                </a:solidFill>
                <a:latin typeface="Acumin Pro" panose="020B0504020202020204" pitchFamily="34" charset="77"/>
                <a:ea typeface="Arial" charset="0"/>
                <a:cs typeface="Arial" charset="0"/>
              </a:rPr>
              <a:t>Scenario 2: </a:t>
            </a:r>
          </a:p>
          <a:p>
            <a:endParaRPr lang="en-US" sz="2000" b="1" dirty="0">
              <a:solidFill>
                <a:srgbClr val="495455"/>
              </a:solidFill>
              <a:latin typeface="Acumin Pro" panose="020B0504020202020204" pitchFamily="34" charset="77"/>
              <a:ea typeface="Arial" charset="0"/>
              <a:cs typeface="Arial" charset="0"/>
            </a:endParaRPr>
          </a:p>
          <a:p>
            <a:pPr lvl="0"/>
            <a:r>
              <a:rPr lang="en-US" sz="2000" dirty="0">
                <a:solidFill>
                  <a:srgbClr val="495455"/>
                </a:solidFill>
                <a:latin typeface="Acumin Pro" panose="020B0504020202020204" pitchFamily="34" charset="77"/>
              </a:rPr>
              <a:t>You asked your friend if they could do you a favor and help you move the following weekend. Your friend agreed, but they did not show up. You are now upset and feel deceived and forgotten. </a:t>
            </a:r>
            <a:endParaRPr lang="en-US" sz="2000" dirty="0">
              <a:solidFill>
                <a:srgbClr val="495455"/>
              </a:solidFill>
              <a:latin typeface="Acumin Pro" panose="020B0504020202020204" pitchFamily="34" charset="77"/>
              <a:ea typeface="Arial" charset="0"/>
              <a:cs typeface="Arial" charset="0"/>
            </a:endParaRPr>
          </a:p>
          <a:p>
            <a:pPr marL="342900" indent="-342900">
              <a:buFont typeface="Arial" panose="020B0604020202020204" pitchFamily="34" charset="0"/>
              <a:buChar char="•"/>
            </a:pPr>
            <a:endParaRPr lang="en-US" sz="1400" dirty="0">
              <a:solidFill>
                <a:srgbClr val="495455"/>
              </a:solidFill>
              <a:latin typeface="Myriad Pro" panose="020B0503030403020204" pitchFamily="34" charset="0"/>
              <a:ea typeface="Arial" charset="0"/>
              <a:cs typeface="Arial" charset="0"/>
            </a:endParaRPr>
          </a:p>
        </p:txBody>
      </p:sp>
      <p:grpSp>
        <p:nvGrpSpPr>
          <p:cNvPr id="4" name="Group 3"/>
          <p:cNvGrpSpPr/>
          <p:nvPr/>
        </p:nvGrpSpPr>
        <p:grpSpPr>
          <a:xfrm>
            <a:off x="4968" y="-52439"/>
            <a:ext cx="12187031" cy="925830"/>
            <a:chOff x="-1" y="0"/>
            <a:chExt cx="12187723" cy="926245"/>
          </a:xfrm>
        </p:grpSpPr>
        <p:sp>
          <p:nvSpPr>
            <p:cNvPr id="7" name="Rectangle 6"/>
            <p:cNvSpPr/>
            <p:nvPr/>
          </p:nvSpPr>
          <p:spPr>
            <a:xfrm>
              <a:off x="-1" y="11845"/>
              <a:ext cx="12187723" cy="914400"/>
            </a:xfrm>
            <a:prstGeom prst="rect">
              <a:avLst/>
            </a:prstGeom>
            <a:solidFill>
              <a:srgbClr val="49545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8" name="Flowchart: Manual Input 7"/>
            <p:cNvSpPr/>
            <p:nvPr/>
          </p:nvSpPr>
          <p:spPr>
            <a:xfrm rot="16200000">
              <a:off x="7279485" y="-3984476"/>
              <a:ext cx="923762" cy="8892713"/>
            </a:xfrm>
            <a:custGeom>
              <a:avLst/>
              <a:gdLst>
                <a:gd name="connsiteX0" fmla="*/ 0 w 10000"/>
                <a:gd name="connsiteY0" fmla="*/ 200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2000 h 10000"/>
                <a:gd name="connsiteX0" fmla="*/ 0 w 10000"/>
                <a:gd name="connsiteY0" fmla="*/ 1540 h 9540"/>
                <a:gd name="connsiteX1" fmla="*/ 9993 w 10000"/>
                <a:gd name="connsiteY1" fmla="*/ 0 h 9540"/>
                <a:gd name="connsiteX2" fmla="*/ 10000 w 10000"/>
                <a:gd name="connsiteY2" fmla="*/ 9540 h 9540"/>
                <a:gd name="connsiteX3" fmla="*/ 0 w 10000"/>
                <a:gd name="connsiteY3" fmla="*/ 9540 h 9540"/>
                <a:gd name="connsiteX4" fmla="*/ 0 w 10000"/>
                <a:gd name="connsiteY4" fmla="*/ 1540 h 9540"/>
                <a:gd name="connsiteX0" fmla="*/ 131 w 10000"/>
                <a:gd name="connsiteY0" fmla="*/ 750 h 10000"/>
                <a:gd name="connsiteX1" fmla="*/ 9993 w 10000"/>
                <a:gd name="connsiteY1" fmla="*/ 0 h 10000"/>
                <a:gd name="connsiteX2" fmla="*/ 10000 w 10000"/>
                <a:gd name="connsiteY2" fmla="*/ 10000 h 10000"/>
                <a:gd name="connsiteX3" fmla="*/ 0 w 10000"/>
                <a:gd name="connsiteY3" fmla="*/ 10000 h 10000"/>
                <a:gd name="connsiteX4" fmla="*/ 131 w 10000"/>
                <a:gd name="connsiteY4" fmla="*/ 750 h 10000"/>
                <a:gd name="connsiteX0" fmla="*/ 234 w 10000"/>
                <a:gd name="connsiteY0" fmla="*/ 717 h 10000"/>
                <a:gd name="connsiteX1" fmla="*/ 9993 w 10000"/>
                <a:gd name="connsiteY1" fmla="*/ 0 h 10000"/>
                <a:gd name="connsiteX2" fmla="*/ 10000 w 10000"/>
                <a:gd name="connsiteY2" fmla="*/ 10000 h 10000"/>
                <a:gd name="connsiteX3" fmla="*/ 0 w 10000"/>
                <a:gd name="connsiteY3" fmla="*/ 10000 h 10000"/>
                <a:gd name="connsiteX4" fmla="*/ 234 w 10000"/>
                <a:gd name="connsiteY4" fmla="*/ 717 h 10000"/>
                <a:gd name="connsiteX0" fmla="*/ 138 w 10000"/>
                <a:gd name="connsiteY0" fmla="*/ 828 h 10000"/>
                <a:gd name="connsiteX1" fmla="*/ 9993 w 10000"/>
                <a:gd name="connsiteY1" fmla="*/ 0 h 10000"/>
                <a:gd name="connsiteX2" fmla="*/ 10000 w 10000"/>
                <a:gd name="connsiteY2" fmla="*/ 10000 h 10000"/>
                <a:gd name="connsiteX3" fmla="*/ 0 w 10000"/>
                <a:gd name="connsiteY3" fmla="*/ 10000 h 10000"/>
                <a:gd name="connsiteX4" fmla="*/ 138 w 10000"/>
                <a:gd name="connsiteY4" fmla="*/ 828 h 10000"/>
                <a:gd name="connsiteX0" fmla="*/ 12 w 10012"/>
                <a:gd name="connsiteY0" fmla="*/ 837 h 10000"/>
                <a:gd name="connsiteX1" fmla="*/ 10005 w 10012"/>
                <a:gd name="connsiteY1" fmla="*/ 0 h 10000"/>
                <a:gd name="connsiteX2" fmla="*/ 10012 w 10012"/>
                <a:gd name="connsiteY2" fmla="*/ 10000 h 10000"/>
                <a:gd name="connsiteX3" fmla="*/ 12 w 10012"/>
                <a:gd name="connsiteY3" fmla="*/ 10000 h 10000"/>
                <a:gd name="connsiteX4" fmla="*/ 12 w 10012"/>
                <a:gd name="connsiteY4" fmla="*/ 837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12" h="10000">
                  <a:moveTo>
                    <a:pt x="12" y="837"/>
                  </a:moveTo>
                  <a:lnTo>
                    <a:pt x="10005" y="0"/>
                  </a:lnTo>
                  <a:cubicBezTo>
                    <a:pt x="10007" y="3333"/>
                    <a:pt x="10010" y="6667"/>
                    <a:pt x="10012" y="10000"/>
                  </a:cubicBezTo>
                  <a:lnTo>
                    <a:pt x="12" y="10000"/>
                  </a:lnTo>
                  <a:cubicBezTo>
                    <a:pt x="56" y="6917"/>
                    <a:pt x="-32" y="3920"/>
                    <a:pt x="12" y="837"/>
                  </a:cubicBezTo>
                  <a:close/>
                </a:path>
              </a:pathLst>
            </a:custGeom>
            <a:solidFill>
              <a:srgbClr val="87A6D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pic>
          <p:nvPicPr>
            <p:cNvPr id="9" name="Picture 8">
              <a:extLst>
                <a:ext uri="{C183D7F6-B498-43B3-948B-1728B52AA6E4}">
                  <adec:decorative xmlns:adec="http://schemas.microsoft.com/office/drawing/2017/decorative" val="1"/>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t="34659" b="33045"/>
            <a:stretch/>
          </p:blipFill>
          <p:spPr bwMode="auto">
            <a:xfrm>
              <a:off x="810198" y="147556"/>
              <a:ext cx="1945005" cy="628650"/>
            </a:xfrm>
            <a:prstGeom prst="rect">
              <a:avLst/>
            </a:prstGeom>
            <a:ln>
              <a:noFill/>
            </a:ln>
            <a:extLst>
              <a:ext uri="{53640926-AAD7-44D8-BBD7-CCE9431645EC}">
                <a14:shadowObscured xmlns:a14="http://schemas.microsoft.com/office/drawing/2010/main"/>
              </a:ext>
            </a:extLst>
          </p:spPr>
        </p:pic>
        <p:sp>
          <p:nvSpPr>
            <p:cNvPr id="10" name="Text Box 2"/>
            <p:cNvSpPr txBox="1">
              <a:spLocks noChangeArrowheads="1"/>
            </p:cNvSpPr>
            <p:nvPr/>
          </p:nvSpPr>
          <p:spPr bwMode="auto">
            <a:xfrm>
              <a:off x="4144356" y="157610"/>
              <a:ext cx="7790531" cy="588843"/>
            </a:xfrm>
            <a:prstGeom prst="rect">
              <a:avLst/>
            </a:prstGeom>
            <a:noFill/>
            <a:ln w="9525">
              <a:noFill/>
              <a:miter lim="800000"/>
              <a:headEnd/>
              <a:tailEnd/>
            </a:ln>
          </p:spPr>
          <p:txBody>
            <a:bodyPr rot="0" vert="horz" wrap="square" lIns="91440" tIns="45720" rIns="91440" bIns="45720" anchor="t" anchorCtr="0">
              <a:noAutofit/>
            </a:bodyPr>
            <a:lstStyle/>
            <a:p>
              <a:pPr marL="0" marR="0">
                <a:lnSpc>
                  <a:spcPct val="115000"/>
                </a:lnSpc>
                <a:spcBef>
                  <a:spcPts val="0"/>
                </a:spcBef>
                <a:spcAft>
                  <a:spcPts val="0"/>
                </a:spcAft>
              </a:pPr>
              <a:r>
                <a:rPr lang="en-US" sz="2800" cap="all" dirty="0">
                  <a:solidFill>
                    <a:srgbClr val="FFFFFF"/>
                  </a:solidFill>
                  <a:effectLst/>
                  <a:latin typeface="Acumin Pro" panose="020B0504020202020204" pitchFamily="34" charset="77"/>
                  <a:ea typeface="Calibri" panose="020F0502020204030204" pitchFamily="34" charset="0"/>
                  <a:cs typeface="Times New Roman" panose="02020603050405020304" pitchFamily="18" charset="0"/>
                </a:rPr>
                <a:t>Needs &amp; Beliefs about self and others</a:t>
              </a:r>
              <a:endParaRPr lang="en-US" sz="2800" cap="all" dirty="0">
                <a:effectLst/>
                <a:latin typeface="Acumin Pro" panose="020B0504020202020204" pitchFamily="34" charset="77"/>
                <a:ea typeface="Calibri" panose="020F0502020204030204" pitchFamily="34" charset="0"/>
                <a:cs typeface="Times New Roman" panose="02020603050405020304" pitchFamily="18" charset="0"/>
              </a:endParaRPr>
            </a:p>
          </p:txBody>
        </p:sp>
      </p:grpSp>
      <p:pic>
        <p:nvPicPr>
          <p:cNvPr id="3" name="Picture 2">
            <a:extLst>
              <a:ext uri="{FF2B5EF4-FFF2-40B4-BE49-F238E27FC236}">
                <a16:creationId xmlns:a16="http://schemas.microsoft.com/office/drawing/2014/main" id="{43E8634C-35C0-664F-A32B-83FF1D6052D0}"/>
              </a:ex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029190" y="5257800"/>
            <a:ext cx="2032000" cy="1600200"/>
          </a:xfrm>
          <a:prstGeom prst="rect">
            <a:avLst/>
          </a:prstGeom>
        </p:spPr>
      </p:pic>
    </p:spTree>
    <p:extLst>
      <p:ext uri="{BB962C8B-B14F-4D97-AF65-F5344CB8AC3E}">
        <p14:creationId xmlns:p14="http://schemas.microsoft.com/office/powerpoint/2010/main" val="39527299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815121" y="1636315"/>
            <a:ext cx="8485113" cy="2862322"/>
          </a:xfrm>
          <a:prstGeom prst="rect">
            <a:avLst/>
          </a:prstGeom>
          <a:noFill/>
        </p:spPr>
        <p:txBody>
          <a:bodyPr wrap="square" rtlCol="0">
            <a:spAutoFit/>
          </a:bodyPr>
          <a:lstStyle/>
          <a:p>
            <a:r>
              <a:rPr lang="en-US" sz="2000" b="1" dirty="0">
                <a:solidFill>
                  <a:srgbClr val="495455"/>
                </a:solidFill>
                <a:latin typeface="Acumin Pro" panose="020B0504020202020204" pitchFamily="34" charset="77"/>
              </a:rPr>
              <a:t>Scenario 3:</a:t>
            </a:r>
          </a:p>
          <a:p>
            <a:endParaRPr lang="en-US" sz="2000" b="1" dirty="0">
              <a:solidFill>
                <a:srgbClr val="495455"/>
              </a:solidFill>
              <a:latin typeface="Acumin Pro" panose="020B0504020202020204" pitchFamily="34" charset="77"/>
            </a:endParaRPr>
          </a:p>
          <a:p>
            <a:pPr lvl="0"/>
            <a:r>
              <a:rPr lang="en-US" sz="2000" dirty="0">
                <a:solidFill>
                  <a:srgbClr val="495455"/>
                </a:solidFill>
                <a:latin typeface="Acumin Pro" panose="020B0504020202020204" pitchFamily="34" charset="77"/>
              </a:rPr>
              <a:t>A colleague approached you as you passed each other on the sidewalk and asked you how your day was going. Your day had not been going so well, so you proceeded to tell them about everything that had gone wrong so far. As you were talking, you noticed that your colleague kept looking away or checking the time on their phone. When you finished, they simply responded, “Well, I’ve got to go. Nice running into you!” You left the interaction feeling confused and hurt. </a:t>
            </a:r>
          </a:p>
        </p:txBody>
      </p:sp>
      <p:grpSp>
        <p:nvGrpSpPr>
          <p:cNvPr id="4" name="Group 3"/>
          <p:cNvGrpSpPr/>
          <p:nvPr/>
        </p:nvGrpSpPr>
        <p:grpSpPr>
          <a:xfrm>
            <a:off x="4968" y="-52439"/>
            <a:ext cx="12187031" cy="925830"/>
            <a:chOff x="-1" y="0"/>
            <a:chExt cx="12187723" cy="926245"/>
          </a:xfrm>
        </p:grpSpPr>
        <p:sp>
          <p:nvSpPr>
            <p:cNvPr id="7" name="Rectangle 6"/>
            <p:cNvSpPr/>
            <p:nvPr/>
          </p:nvSpPr>
          <p:spPr>
            <a:xfrm>
              <a:off x="-1" y="11845"/>
              <a:ext cx="12187723" cy="914400"/>
            </a:xfrm>
            <a:prstGeom prst="rect">
              <a:avLst/>
            </a:prstGeom>
            <a:solidFill>
              <a:srgbClr val="49545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8" name="Flowchart: Manual Input 7"/>
            <p:cNvSpPr/>
            <p:nvPr/>
          </p:nvSpPr>
          <p:spPr>
            <a:xfrm rot="16200000">
              <a:off x="7279485" y="-3984476"/>
              <a:ext cx="923762" cy="8892713"/>
            </a:xfrm>
            <a:custGeom>
              <a:avLst/>
              <a:gdLst>
                <a:gd name="connsiteX0" fmla="*/ 0 w 10000"/>
                <a:gd name="connsiteY0" fmla="*/ 200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2000 h 10000"/>
                <a:gd name="connsiteX0" fmla="*/ 0 w 10000"/>
                <a:gd name="connsiteY0" fmla="*/ 1540 h 9540"/>
                <a:gd name="connsiteX1" fmla="*/ 9993 w 10000"/>
                <a:gd name="connsiteY1" fmla="*/ 0 h 9540"/>
                <a:gd name="connsiteX2" fmla="*/ 10000 w 10000"/>
                <a:gd name="connsiteY2" fmla="*/ 9540 h 9540"/>
                <a:gd name="connsiteX3" fmla="*/ 0 w 10000"/>
                <a:gd name="connsiteY3" fmla="*/ 9540 h 9540"/>
                <a:gd name="connsiteX4" fmla="*/ 0 w 10000"/>
                <a:gd name="connsiteY4" fmla="*/ 1540 h 9540"/>
                <a:gd name="connsiteX0" fmla="*/ 131 w 10000"/>
                <a:gd name="connsiteY0" fmla="*/ 750 h 10000"/>
                <a:gd name="connsiteX1" fmla="*/ 9993 w 10000"/>
                <a:gd name="connsiteY1" fmla="*/ 0 h 10000"/>
                <a:gd name="connsiteX2" fmla="*/ 10000 w 10000"/>
                <a:gd name="connsiteY2" fmla="*/ 10000 h 10000"/>
                <a:gd name="connsiteX3" fmla="*/ 0 w 10000"/>
                <a:gd name="connsiteY3" fmla="*/ 10000 h 10000"/>
                <a:gd name="connsiteX4" fmla="*/ 131 w 10000"/>
                <a:gd name="connsiteY4" fmla="*/ 750 h 10000"/>
                <a:gd name="connsiteX0" fmla="*/ 234 w 10000"/>
                <a:gd name="connsiteY0" fmla="*/ 717 h 10000"/>
                <a:gd name="connsiteX1" fmla="*/ 9993 w 10000"/>
                <a:gd name="connsiteY1" fmla="*/ 0 h 10000"/>
                <a:gd name="connsiteX2" fmla="*/ 10000 w 10000"/>
                <a:gd name="connsiteY2" fmla="*/ 10000 h 10000"/>
                <a:gd name="connsiteX3" fmla="*/ 0 w 10000"/>
                <a:gd name="connsiteY3" fmla="*/ 10000 h 10000"/>
                <a:gd name="connsiteX4" fmla="*/ 234 w 10000"/>
                <a:gd name="connsiteY4" fmla="*/ 717 h 10000"/>
                <a:gd name="connsiteX0" fmla="*/ 138 w 10000"/>
                <a:gd name="connsiteY0" fmla="*/ 828 h 10000"/>
                <a:gd name="connsiteX1" fmla="*/ 9993 w 10000"/>
                <a:gd name="connsiteY1" fmla="*/ 0 h 10000"/>
                <a:gd name="connsiteX2" fmla="*/ 10000 w 10000"/>
                <a:gd name="connsiteY2" fmla="*/ 10000 h 10000"/>
                <a:gd name="connsiteX3" fmla="*/ 0 w 10000"/>
                <a:gd name="connsiteY3" fmla="*/ 10000 h 10000"/>
                <a:gd name="connsiteX4" fmla="*/ 138 w 10000"/>
                <a:gd name="connsiteY4" fmla="*/ 828 h 10000"/>
                <a:gd name="connsiteX0" fmla="*/ 12 w 10012"/>
                <a:gd name="connsiteY0" fmla="*/ 837 h 10000"/>
                <a:gd name="connsiteX1" fmla="*/ 10005 w 10012"/>
                <a:gd name="connsiteY1" fmla="*/ 0 h 10000"/>
                <a:gd name="connsiteX2" fmla="*/ 10012 w 10012"/>
                <a:gd name="connsiteY2" fmla="*/ 10000 h 10000"/>
                <a:gd name="connsiteX3" fmla="*/ 12 w 10012"/>
                <a:gd name="connsiteY3" fmla="*/ 10000 h 10000"/>
                <a:gd name="connsiteX4" fmla="*/ 12 w 10012"/>
                <a:gd name="connsiteY4" fmla="*/ 837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12" h="10000">
                  <a:moveTo>
                    <a:pt x="12" y="837"/>
                  </a:moveTo>
                  <a:lnTo>
                    <a:pt x="10005" y="0"/>
                  </a:lnTo>
                  <a:cubicBezTo>
                    <a:pt x="10007" y="3333"/>
                    <a:pt x="10010" y="6667"/>
                    <a:pt x="10012" y="10000"/>
                  </a:cubicBezTo>
                  <a:lnTo>
                    <a:pt x="12" y="10000"/>
                  </a:lnTo>
                  <a:cubicBezTo>
                    <a:pt x="56" y="6917"/>
                    <a:pt x="-32" y="3920"/>
                    <a:pt x="12" y="837"/>
                  </a:cubicBezTo>
                  <a:close/>
                </a:path>
              </a:pathLst>
            </a:custGeom>
            <a:solidFill>
              <a:srgbClr val="87A6D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pic>
          <p:nvPicPr>
            <p:cNvPr id="9" name="Picture 8">
              <a:extLst>
                <a:ext uri="{C183D7F6-B498-43B3-948B-1728B52AA6E4}">
                  <adec:decorative xmlns:adec="http://schemas.microsoft.com/office/drawing/2017/decorative" val="1"/>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t="34659" b="33045"/>
            <a:stretch/>
          </p:blipFill>
          <p:spPr bwMode="auto">
            <a:xfrm>
              <a:off x="810198" y="147556"/>
              <a:ext cx="1945005" cy="628650"/>
            </a:xfrm>
            <a:prstGeom prst="rect">
              <a:avLst/>
            </a:prstGeom>
            <a:ln>
              <a:noFill/>
            </a:ln>
            <a:extLst>
              <a:ext uri="{53640926-AAD7-44D8-BBD7-CCE9431645EC}">
                <a14:shadowObscured xmlns:a14="http://schemas.microsoft.com/office/drawing/2010/main"/>
              </a:ext>
            </a:extLst>
          </p:spPr>
        </p:pic>
        <p:sp>
          <p:nvSpPr>
            <p:cNvPr id="10" name="Text Box 2"/>
            <p:cNvSpPr txBox="1">
              <a:spLocks noChangeArrowheads="1"/>
            </p:cNvSpPr>
            <p:nvPr/>
          </p:nvSpPr>
          <p:spPr bwMode="auto">
            <a:xfrm>
              <a:off x="4144356" y="157610"/>
              <a:ext cx="7790531" cy="588843"/>
            </a:xfrm>
            <a:prstGeom prst="rect">
              <a:avLst/>
            </a:prstGeom>
            <a:noFill/>
            <a:ln w="9525">
              <a:noFill/>
              <a:miter lim="800000"/>
              <a:headEnd/>
              <a:tailEnd/>
            </a:ln>
          </p:spPr>
          <p:txBody>
            <a:bodyPr rot="0" vert="horz" wrap="square" lIns="91440" tIns="45720" rIns="91440" bIns="45720" anchor="t" anchorCtr="0">
              <a:noAutofit/>
            </a:bodyPr>
            <a:lstStyle/>
            <a:p>
              <a:pPr marL="0" marR="0">
                <a:lnSpc>
                  <a:spcPct val="115000"/>
                </a:lnSpc>
                <a:spcBef>
                  <a:spcPts val="0"/>
                </a:spcBef>
                <a:spcAft>
                  <a:spcPts val="0"/>
                </a:spcAft>
              </a:pPr>
              <a:r>
                <a:rPr lang="en-US" sz="2800" cap="all" dirty="0">
                  <a:solidFill>
                    <a:srgbClr val="FFFFFF"/>
                  </a:solidFill>
                  <a:effectLst/>
                  <a:latin typeface="Acumin Pro" panose="020B0504020202020204" pitchFamily="34" charset="77"/>
                  <a:ea typeface="Calibri" panose="020F0502020204030204" pitchFamily="34" charset="0"/>
                  <a:cs typeface="Times New Roman" panose="02020603050405020304" pitchFamily="18" charset="0"/>
                </a:rPr>
                <a:t>Needs &amp; Beliefs about self and others</a:t>
              </a:r>
              <a:endParaRPr lang="en-US" sz="2800" cap="all" dirty="0">
                <a:effectLst/>
                <a:latin typeface="Acumin Pro" panose="020B0504020202020204" pitchFamily="34" charset="77"/>
                <a:ea typeface="Calibri" panose="020F0502020204030204" pitchFamily="34" charset="0"/>
                <a:cs typeface="Times New Roman" panose="02020603050405020304" pitchFamily="18" charset="0"/>
              </a:endParaRPr>
            </a:p>
          </p:txBody>
        </p:sp>
      </p:grpSp>
      <p:pic>
        <p:nvPicPr>
          <p:cNvPr id="3" name="Picture 2">
            <a:extLst>
              <a:ext uri="{FF2B5EF4-FFF2-40B4-BE49-F238E27FC236}">
                <a16:creationId xmlns:a16="http://schemas.microsoft.com/office/drawing/2014/main" id="{43E8634C-35C0-664F-A32B-83FF1D6052D0}"/>
              </a:ex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029190" y="5257800"/>
            <a:ext cx="2032000" cy="1600200"/>
          </a:xfrm>
          <a:prstGeom prst="rect">
            <a:avLst/>
          </a:prstGeom>
        </p:spPr>
      </p:pic>
    </p:spTree>
    <p:extLst>
      <p:ext uri="{BB962C8B-B14F-4D97-AF65-F5344CB8AC3E}">
        <p14:creationId xmlns:p14="http://schemas.microsoft.com/office/powerpoint/2010/main" val="300098765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90</TotalTime>
  <Words>317</Words>
  <Application>Microsoft Macintosh PowerPoint</Application>
  <PresentationFormat>Widescreen</PresentationFormat>
  <Paragraphs>26</Paragraphs>
  <Slides>5</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Acumin Pro</vt:lpstr>
      <vt:lpstr>Arial</vt:lpstr>
      <vt:lpstr>Calibri</vt:lpstr>
      <vt:lpstr>Calibri Light</vt:lpstr>
      <vt:lpstr>Myriad Pro</vt:lpstr>
      <vt:lpstr>Office Theme</vt:lpstr>
      <vt:lpstr>PowerPoint Presentation</vt:lpstr>
      <vt:lpstr>PowerPoint Presentation</vt:lpstr>
      <vt:lpstr>PowerPoint Presentation</vt:lpstr>
      <vt:lpstr>PowerPoint Presentation</vt:lpstr>
      <vt:lpstr>PowerPoint Presentation</vt:lpstr>
    </vt:vector>
  </TitlesOfParts>
  <Company>Purdue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Davis, Alexandra E</dc:creator>
  <cp:lastModifiedBy>Macdonald, Lindsey M</cp:lastModifiedBy>
  <cp:revision>18</cp:revision>
  <dcterms:created xsi:type="dcterms:W3CDTF">2018-08-27T14:09:00Z</dcterms:created>
  <dcterms:modified xsi:type="dcterms:W3CDTF">2020-10-20T14:48:07Z</dcterms:modified>
</cp:coreProperties>
</file>